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82" r:id="rId1"/>
  </p:sldMasterIdLst>
  <p:notesMasterIdLst>
    <p:notesMasterId r:id="rId22"/>
  </p:notesMasterIdLst>
  <p:sldIdLst>
    <p:sldId id="256" r:id="rId2"/>
    <p:sldId id="257" r:id="rId3"/>
    <p:sldId id="259" r:id="rId4"/>
    <p:sldId id="306" r:id="rId5"/>
    <p:sldId id="261" r:id="rId6"/>
    <p:sldId id="300" r:id="rId7"/>
    <p:sldId id="301" r:id="rId8"/>
    <p:sldId id="302" r:id="rId9"/>
    <p:sldId id="303" r:id="rId10"/>
    <p:sldId id="294" r:id="rId11"/>
    <p:sldId id="299" r:id="rId12"/>
    <p:sldId id="288" r:id="rId13"/>
    <p:sldId id="293" r:id="rId14"/>
    <p:sldId id="290" r:id="rId15"/>
    <p:sldId id="292" r:id="rId16"/>
    <p:sldId id="278" r:id="rId17"/>
    <p:sldId id="265" r:id="rId18"/>
    <p:sldId id="304" r:id="rId19"/>
    <p:sldId id="297" r:id="rId20"/>
    <p:sldId id="298" r:id="rId21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0651C3A-4460-11DB-9652-00E08161165F}">
  <a:tblStyle styleId="{95D1AA7F-E0BA-4189-8BE7-53C776D1A00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2" d="100"/>
          <a:sy n="102" d="100"/>
        </p:scale>
        <p:origin x="-456" y="17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Relationship Id="rId4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I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1706562082074862E-2"/>
          <c:y val="0.17217083236278849"/>
          <c:w val="0.909746099098526"/>
          <c:h val="0.6221554212870483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2"/>
                <c:pt idx="0">
                  <c:v>NAS सर्वे </c:v>
                </c:pt>
                <c:pt idx="1">
                  <c:v>स्पॉट असेसमेंट 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42</c:v>
                </c:pt>
                <c:pt idx="1">
                  <c:v>50.6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22A-4DB3-8AB3-4A9EDDBDE6B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30559360"/>
        <c:axId val="130561152"/>
      </c:barChart>
      <c:catAx>
        <c:axId val="1305593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0561152"/>
        <c:crosses val="autoZero"/>
        <c:auto val="1"/>
        <c:lblAlgn val="ctr"/>
        <c:lblOffset val="100"/>
        <c:noMultiLvlLbl val="0"/>
      </c:catAx>
      <c:valAx>
        <c:axId val="1305611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05593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  <c:userShapes r:id="rId2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0.13525</cdr:x>
      <cdr:y>0.27995</cdr:y>
    </cdr:from>
    <cdr:to>
      <cdr:x>0.22239</cdr:x>
      <cdr:y>0.34349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="" xmlns:a16="http://schemas.microsoft.com/office/drawing/2014/main" id="{AD299488-4654-E810-B917-247D02C6A3B2}"/>
            </a:ext>
          </a:extLst>
        </cdr:cNvPr>
        <cdr:cNvSpPr txBox="1"/>
      </cdr:nvSpPr>
      <cdr:spPr>
        <a:xfrm xmlns:a="http://schemas.openxmlformats.org/drawingml/2006/main">
          <a:off x="792088" y="951880"/>
          <a:ext cx="510319" cy="21604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hi-IN" sz="1200" b="1" dirty="0">
              <a:solidFill>
                <a:srgbClr val="FF0000"/>
              </a:solidFill>
            </a:rPr>
            <a:t>42%</a:t>
          </a:r>
          <a:endParaRPr lang="en-US" sz="1200" b="1" dirty="0">
            <a:solidFill>
              <a:srgbClr val="FF0000"/>
            </a:solidFill>
          </a:endParaRPr>
        </a:p>
      </cdr:txBody>
    </cdr:sp>
  </cdr:relSizeAnchor>
  <cdr:relSizeAnchor xmlns:cdr="http://schemas.openxmlformats.org/drawingml/2006/chartDrawing">
    <cdr:from>
      <cdr:x>0.37756</cdr:x>
      <cdr:y>0.1906</cdr:y>
    </cdr:from>
    <cdr:to>
      <cdr:x>0.4398</cdr:x>
      <cdr:y>0.23296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="" xmlns:a16="http://schemas.microsoft.com/office/drawing/2014/main" id="{2A0DD089-9E74-A689-A2D5-5F97DAB3EEEF}"/>
            </a:ext>
          </a:extLst>
        </cdr:cNvPr>
        <cdr:cNvSpPr txBox="1"/>
      </cdr:nvSpPr>
      <cdr:spPr>
        <a:xfrm xmlns:a="http://schemas.openxmlformats.org/drawingml/2006/main">
          <a:off x="2183904" y="648072"/>
          <a:ext cx="360040" cy="14401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0.35658</cdr:x>
      <cdr:y>0.17406</cdr:y>
    </cdr:from>
    <cdr:to>
      <cdr:x>0.46862</cdr:x>
      <cdr:y>0.25878</cdr:y>
    </cdr:to>
    <cdr:sp macro="" textlink="">
      <cdr:nvSpPr>
        <cdr:cNvPr id="4" name="TextBox 3">
          <a:extLst xmlns:a="http://schemas.openxmlformats.org/drawingml/2006/main">
            <a:ext uri="{FF2B5EF4-FFF2-40B4-BE49-F238E27FC236}">
              <a16:creationId xmlns="" xmlns:a16="http://schemas.microsoft.com/office/drawing/2014/main" id="{9D8A75CE-E8E0-6239-809D-90B2283D942E}"/>
            </a:ext>
          </a:extLst>
        </cdr:cNvPr>
        <cdr:cNvSpPr txBox="1"/>
      </cdr:nvSpPr>
      <cdr:spPr>
        <a:xfrm xmlns:a="http://schemas.openxmlformats.org/drawingml/2006/main">
          <a:off x="2088232" y="591840"/>
          <a:ext cx="656141" cy="28806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hi-IN" sz="1200" b="1" dirty="0">
              <a:solidFill>
                <a:srgbClr val="FF0000"/>
              </a:solidFill>
            </a:rPr>
            <a:t>50.6%</a:t>
          </a:r>
          <a:r>
            <a:rPr lang="hi-IN" sz="1200" b="1" dirty="0"/>
            <a:t> </a:t>
          </a:r>
          <a:endParaRPr lang="en-US" sz="1200" b="1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9932951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70ff5ca009_7_1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70ff5ca009_7_1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70f1f795cd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4" name="Google Shape;394;g70f1f795cd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70f1f795cd_1_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" name="Google Shape;408;g70f1f795cd_1_1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g70f1f795cd_1_1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7" name="Google Shape;437;g70f1f795cd_1_1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2" name="Google Shape;1192;g7ff8736556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3" name="Google Shape;1193;g7ff8736556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g70f1f795cd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7" name="Google Shape;577;g70f1f795cd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3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787200" y="1588308"/>
            <a:ext cx="3244800" cy="178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00"/>
              <a:buNone/>
              <a:defRPr sz="5200">
                <a:solidFill>
                  <a:schemeClr val="accent5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00"/>
              <a:buNone/>
              <a:defRPr sz="5200">
                <a:solidFill>
                  <a:schemeClr val="accent5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00"/>
              <a:buNone/>
              <a:defRPr sz="5200">
                <a:solidFill>
                  <a:schemeClr val="accent5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00"/>
              <a:buNone/>
              <a:defRPr sz="5200">
                <a:solidFill>
                  <a:schemeClr val="accent5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00"/>
              <a:buNone/>
              <a:defRPr sz="5200">
                <a:solidFill>
                  <a:schemeClr val="accent5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00"/>
              <a:buNone/>
              <a:defRPr sz="5200">
                <a:solidFill>
                  <a:schemeClr val="accent5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00"/>
              <a:buNone/>
              <a:defRPr sz="5200">
                <a:solidFill>
                  <a:schemeClr val="accent5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00"/>
              <a:buNone/>
              <a:defRPr sz="52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787200" y="3305593"/>
            <a:ext cx="3244800" cy="4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21"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2">
    <p:bg>
      <p:bgPr>
        <a:solidFill>
          <a:schemeClr val="accent2"/>
        </a:solidFill>
        <a:effectLst/>
      </p:bgPr>
    </p:bg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23">
    <p:bg>
      <p:bgPr>
        <a:solidFill>
          <a:schemeClr val="accent6"/>
        </a:solidFill>
        <a:effectLst/>
      </p:bgPr>
    </p:bg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accent4"/>
        </a:solid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4"/>
          <p:cNvSpPr txBox="1">
            <a:spLocks noGrp="1"/>
          </p:cNvSpPr>
          <p:nvPr>
            <p:ph type="title"/>
          </p:nvPr>
        </p:nvSpPr>
        <p:spPr>
          <a:xfrm>
            <a:off x="788325" y="750831"/>
            <a:ext cx="7560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4"/>
          <p:cNvSpPr txBox="1">
            <a:spLocks noGrp="1"/>
          </p:cNvSpPr>
          <p:nvPr>
            <p:ph type="body" idx="1"/>
          </p:nvPr>
        </p:nvSpPr>
        <p:spPr>
          <a:xfrm>
            <a:off x="788325" y="1485095"/>
            <a:ext cx="7717500" cy="292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508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050">
                <a:solidFill>
                  <a:schemeClr val="dk1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38" name="Google Shape;38;p4"/>
          <p:cNvGrpSpPr/>
          <p:nvPr/>
        </p:nvGrpSpPr>
        <p:grpSpPr>
          <a:xfrm>
            <a:off x="7376300" y="680125"/>
            <a:ext cx="1006897" cy="699158"/>
            <a:chOff x="7376300" y="680125"/>
            <a:chExt cx="1006897" cy="699158"/>
          </a:xfrm>
        </p:grpSpPr>
        <p:sp>
          <p:nvSpPr>
            <p:cNvPr id="39" name="Google Shape;39;p4"/>
            <p:cNvSpPr/>
            <p:nvPr/>
          </p:nvSpPr>
          <p:spPr>
            <a:xfrm>
              <a:off x="7684228" y="680125"/>
              <a:ext cx="698969" cy="699158"/>
            </a:xfrm>
            <a:custGeom>
              <a:avLst/>
              <a:gdLst/>
              <a:ahLst/>
              <a:cxnLst/>
              <a:rect l="l" t="t" r="r" b="b"/>
              <a:pathLst>
                <a:path w="4164" h="4165" extrusionOk="0">
                  <a:moveTo>
                    <a:pt x="2082" y="1"/>
                  </a:moveTo>
                  <a:cubicBezTo>
                    <a:pt x="1941" y="1801"/>
                    <a:pt x="1801" y="1942"/>
                    <a:pt x="0" y="2082"/>
                  </a:cubicBezTo>
                  <a:cubicBezTo>
                    <a:pt x="1801" y="2251"/>
                    <a:pt x="1941" y="2364"/>
                    <a:pt x="2082" y="4164"/>
                  </a:cubicBezTo>
                  <a:cubicBezTo>
                    <a:pt x="2251" y="2364"/>
                    <a:pt x="2363" y="2251"/>
                    <a:pt x="4164" y="2082"/>
                  </a:cubicBezTo>
                  <a:cubicBezTo>
                    <a:pt x="2363" y="1942"/>
                    <a:pt x="2251" y="1801"/>
                    <a:pt x="2082" y="1"/>
                  </a:cubicBezTo>
                  <a:close/>
                </a:path>
              </a:pathLst>
            </a:custGeom>
            <a:solidFill>
              <a:srgbClr val="EEBD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4"/>
            <p:cNvSpPr/>
            <p:nvPr/>
          </p:nvSpPr>
          <p:spPr>
            <a:xfrm>
              <a:off x="7376300" y="680128"/>
              <a:ext cx="413142" cy="413262"/>
            </a:xfrm>
            <a:custGeom>
              <a:avLst/>
              <a:gdLst/>
              <a:ahLst/>
              <a:cxnLst/>
              <a:rect l="l" t="t" r="r" b="b"/>
              <a:pathLst>
                <a:path w="4164" h="4165" extrusionOk="0">
                  <a:moveTo>
                    <a:pt x="2082" y="1"/>
                  </a:moveTo>
                  <a:cubicBezTo>
                    <a:pt x="1941" y="1801"/>
                    <a:pt x="1801" y="1942"/>
                    <a:pt x="0" y="2082"/>
                  </a:cubicBezTo>
                  <a:cubicBezTo>
                    <a:pt x="1801" y="2251"/>
                    <a:pt x="1941" y="2364"/>
                    <a:pt x="2082" y="4164"/>
                  </a:cubicBezTo>
                  <a:cubicBezTo>
                    <a:pt x="2251" y="2364"/>
                    <a:pt x="2363" y="2251"/>
                    <a:pt x="4164" y="2082"/>
                  </a:cubicBezTo>
                  <a:cubicBezTo>
                    <a:pt x="2363" y="1942"/>
                    <a:pt x="2251" y="1801"/>
                    <a:pt x="2082" y="1"/>
                  </a:cubicBezTo>
                  <a:close/>
                </a:path>
              </a:pathLst>
            </a:custGeom>
            <a:solidFill>
              <a:srgbClr val="EEBD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" name="Google Shape;41;p4"/>
          <p:cNvSpPr/>
          <p:nvPr/>
        </p:nvSpPr>
        <p:spPr>
          <a:xfrm>
            <a:off x="8278400" y="4338404"/>
            <a:ext cx="134100" cy="1341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solidFill>
          <a:schemeClr val="accent4"/>
        </a:solidFill>
        <a:effectLst/>
      </p:bgPr>
    </p:bg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6"/>
          <p:cNvSpPr txBox="1">
            <a:spLocks noGrp="1"/>
          </p:cNvSpPr>
          <p:nvPr>
            <p:ph type="title"/>
          </p:nvPr>
        </p:nvSpPr>
        <p:spPr>
          <a:xfrm>
            <a:off x="787200" y="745626"/>
            <a:ext cx="7596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accent4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9"/>
          <p:cNvSpPr txBox="1">
            <a:spLocks noGrp="1"/>
          </p:cNvSpPr>
          <p:nvPr>
            <p:ph type="title"/>
          </p:nvPr>
        </p:nvSpPr>
        <p:spPr>
          <a:xfrm>
            <a:off x="1228788" y="1505575"/>
            <a:ext cx="3012300" cy="78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55" name="Google Shape;55;p9"/>
          <p:cNvSpPr txBox="1">
            <a:spLocks noGrp="1"/>
          </p:cNvSpPr>
          <p:nvPr>
            <p:ph type="subTitle" idx="1"/>
          </p:nvPr>
        </p:nvSpPr>
        <p:spPr>
          <a:xfrm>
            <a:off x="1222713" y="2281750"/>
            <a:ext cx="3018300" cy="137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2"/>
          <p:cNvSpPr/>
          <p:nvPr/>
        </p:nvSpPr>
        <p:spPr>
          <a:xfrm>
            <a:off x="-16800" y="-12000"/>
            <a:ext cx="9144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8">
    <p:bg>
      <p:bgPr>
        <a:solidFill>
          <a:schemeClr val="accent4"/>
        </a:solidFill>
        <a:effectLst/>
      </p:bgPr>
    </p:bg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9"/>
          <p:cNvSpPr txBox="1">
            <a:spLocks noGrp="1"/>
          </p:cNvSpPr>
          <p:nvPr>
            <p:ph type="title"/>
          </p:nvPr>
        </p:nvSpPr>
        <p:spPr>
          <a:xfrm>
            <a:off x="3032925" y="3873337"/>
            <a:ext cx="3078300" cy="46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3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300" b="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300" b="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300" b="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300" b="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300" b="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300" b="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300" b="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300" b="0"/>
            </a:lvl9pPr>
          </a:lstStyle>
          <a:p>
            <a:endParaRPr/>
          </a:p>
        </p:txBody>
      </p:sp>
      <p:sp>
        <p:nvSpPr>
          <p:cNvPr id="118" name="Google Shape;118;p19"/>
          <p:cNvSpPr txBox="1">
            <a:spLocks noGrp="1"/>
          </p:cNvSpPr>
          <p:nvPr>
            <p:ph type="subTitle" idx="1"/>
          </p:nvPr>
        </p:nvSpPr>
        <p:spPr>
          <a:xfrm>
            <a:off x="2271225" y="1713691"/>
            <a:ext cx="4601700" cy="16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9">
    <p:bg>
      <p:bgPr>
        <a:solidFill>
          <a:schemeClr val="accent6"/>
        </a:solidFill>
        <a:effectLst/>
      </p:bgPr>
    </p:bg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0"/>
          <p:cNvSpPr txBox="1">
            <a:spLocks noGrp="1"/>
          </p:cNvSpPr>
          <p:nvPr>
            <p:ph type="title"/>
          </p:nvPr>
        </p:nvSpPr>
        <p:spPr>
          <a:xfrm>
            <a:off x="2392100" y="746469"/>
            <a:ext cx="4386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21" name="Google Shape;121;p20"/>
          <p:cNvSpPr txBox="1">
            <a:spLocks noGrp="1"/>
          </p:cNvSpPr>
          <p:nvPr>
            <p:ph type="subTitle" idx="1"/>
          </p:nvPr>
        </p:nvSpPr>
        <p:spPr>
          <a:xfrm>
            <a:off x="4644935" y="3432753"/>
            <a:ext cx="1754100" cy="63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2" name="Google Shape;122;p20"/>
          <p:cNvSpPr txBox="1">
            <a:spLocks noGrp="1"/>
          </p:cNvSpPr>
          <p:nvPr>
            <p:ph type="subTitle" idx="2"/>
          </p:nvPr>
        </p:nvSpPr>
        <p:spPr>
          <a:xfrm>
            <a:off x="6563530" y="3432753"/>
            <a:ext cx="1754100" cy="63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3" name="Google Shape;123;p20"/>
          <p:cNvSpPr txBox="1">
            <a:spLocks noGrp="1"/>
          </p:cNvSpPr>
          <p:nvPr>
            <p:ph type="title" idx="3" hasCustomPrompt="1"/>
          </p:nvPr>
        </p:nvSpPr>
        <p:spPr>
          <a:xfrm>
            <a:off x="941960" y="2304533"/>
            <a:ext cx="1549800" cy="41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400"/>
              <a:buNone/>
              <a:defRPr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24" name="Google Shape;124;p20"/>
          <p:cNvSpPr txBox="1">
            <a:spLocks noGrp="1"/>
          </p:cNvSpPr>
          <p:nvPr>
            <p:ph type="title" idx="4" hasCustomPrompt="1"/>
          </p:nvPr>
        </p:nvSpPr>
        <p:spPr>
          <a:xfrm>
            <a:off x="2838614" y="2303046"/>
            <a:ext cx="1549800" cy="41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400"/>
              <a:buNone/>
              <a:defRPr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25" name="Google Shape;125;p20"/>
          <p:cNvSpPr txBox="1">
            <a:spLocks noGrp="1"/>
          </p:cNvSpPr>
          <p:nvPr>
            <p:ph type="title" idx="5" hasCustomPrompt="1"/>
          </p:nvPr>
        </p:nvSpPr>
        <p:spPr>
          <a:xfrm>
            <a:off x="4733228" y="2304537"/>
            <a:ext cx="1549800" cy="41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400"/>
              <a:buNone/>
              <a:defRPr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26" name="Google Shape;126;p20"/>
          <p:cNvSpPr txBox="1">
            <a:spLocks noGrp="1"/>
          </p:cNvSpPr>
          <p:nvPr>
            <p:ph type="title" idx="6" hasCustomPrompt="1"/>
          </p:nvPr>
        </p:nvSpPr>
        <p:spPr>
          <a:xfrm>
            <a:off x="6652735" y="2304537"/>
            <a:ext cx="1549800" cy="41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400"/>
              <a:buNone/>
              <a:defRPr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27" name="Google Shape;127;p20"/>
          <p:cNvSpPr txBox="1">
            <a:spLocks noGrp="1"/>
          </p:cNvSpPr>
          <p:nvPr>
            <p:ph type="subTitle" idx="7"/>
          </p:nvPr>
        </p:nvSpPr>
        <p:spPr>
          <a:xfrm>
            <a:off x="787197" y="3026340"/>
            <a:ext cx="1885200" cy="36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anchers"/>
                <a:ea typeface="Ranchers"/>
                <a:cs typeface="Ranchers"/>
                <a:sym typeface="Ranch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anchers"/>
                <a:ea typeface="Ranchers"/>
                <a:cs typeface="Ranchers"/>
                <a:sym typeface="Rancher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anchers"/>
                <a:ea typeface="Ranchers"/>
                <a:cs typeface="Ranchers"/>
                <a:sym typeface="Rancher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anchers"/>
                <a:ea typeface="Ranchers"/>
                <a:cs typeface="Ranchers"/>
                <a:sym typeface="Rancher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anchers"/>
                <a:ea typeface="Ranchers"/>
                <a:cs typeface="Ranchers"/>
                <a:sym typeface="Rancher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anchers"/>
                <a:ea typeface="Ranchers"/>
                <a:cs typeface="Ranchers"/>
                <a:sym typeface="Rancher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anchers"/>
                <a:ea typeface="Ranchers"/>
                <a:cs typeface="Ranchers"/>
                <a:sym typeface="Rancher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anchers"/>
                <a:ea typeface="Ranchers"/>
                <a:cs typeface="Ranchers"/>
                <a:sym typeface="Rancher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anchers"/>
                <a:ea typeface="Ranchers"/>
                <a:cs typeface="Ranchers"/>
                <a:sym typeface="Ranchers"/>
              </a:defRPr>
            </a:lvl9pPr>
          </a:lstStyle>
          <a:p>
            <a:endParaRPr/>
          </a:p>
        </p:txBody>
      </p:sp>
      <p:sp>
        <p:nvSpPr>
          <p:cNvPr id="128" name="Google Shape;128;p20"/>
          <p:cNvSpPr txBox="1">
            <a:spLocks noGrp="1"/>
          </p:cNvSpPr>
          <p:nvPr>
            <p:ph type="subTitle" idx="8"/>
          </p:nvPr>
        </p:nvSpPr>
        <p:spPr>
          <a:xfrm>
            <a:off x="2705791" y="3026340"/>
            <a:ext cx="1840200" cy="36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anchers"/>
                <a:ea typeface="Ranchers"/>
                <a:cs typeface="Ranchers"/>
                <a:sym typeface="Ranch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anchers"/>
                <a:ea typeface="Ranchers"/>
                <a:cs typeface="Ranchers"/>
                <a:sym typeface="Rancher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anchers"/>
                <a:ea typeface="Ranchers"/>
                <a:cs typeface="Ranchers"/>
                <a:sym typeface="Rancher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anchers"/>
                <a:ea typeface="Ranchers"/>
                <a:cs typeface="Ranchers"/>
                <a:sym typeface="Rancher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anchers"/>
                <a:ea typeface="Ranchers"/>
                <a:cs typeface="Ranchers"/>
                <a:sym typeface="Rancher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anchers"/>
                <a:ea typeface="Ranchers"/>
                <a:cs typeface="Ranchers"/>
                <a:sym typeface="Rancher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anchers"/>
                <a:ea typeface="Ranchers"/>
                <a:cs typeface="Ranchers"/>
                <a:sym typeface="Rancher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anchers"/>
                <a:ea typeface="Ranchers"/>
                <a:cs typeface="Ranchers"/>
                <a:sym typeface="Rancher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anchers"/>
                <a:ea typeface="Ranchers"/>
                <a:cs typeface="Ranchers"/>
                <a:sym typeface="Ranchers"/>
              </a:defRPr>
            </a:lvl9pPr>
          </a:lstStyle>
          <a:p>
            <a:endParaRPr/>
          </a:p>
        </p:txBody>
      </p:sp>
      <p:sp>
        <p:nvSpPr>
          <p:cNvPr id="129" name="Google Shape;129;p20"/>
          <p:cNvSpPr txBox="1">
            <a:spLocks noGrp="1"/>
          </p:cNvSpPr>
          <p:nvPr>
            <p:ph type="subTitle" idx="9"/>
          </p:nvPr>
        </p:nvSpPr>
        <p:spPr>
          <a:xfrm>
            <a:off x="6497980" y="3030949"/>
            <a:ext cx="1885200" cy="36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anchers"/>
                <a:ea typeface="Ranchers"/>
                <a:cs typeface="Ranchers"/>
                <a:sym typeface="Ranch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anchers"/>
                <a:ea typeface="Ranchers"/>
                <a:cs typeface="Ranchers"/>
                <a:sym typeface="Rancher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anchers"/>
                <a:ea typeface="Ranchers"/>
                <a:cs typeface="Ranchers"/>
                <a:sym typeface="Rancher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anchers"/>
                <a:ea typeface="Ranchers"/>
                <a:cs typeface="Ranchers"/>
                <a:sym typeface="Rancher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anchers"/>
                <a:ea typeface="Ranchers"/>
                <a:cs typeface="Ranchers"/>
                <a:sym typeface="Rancher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anchers"/>
                <a:ea typeface="Ranchers"/>
                <a:cs typeface="Ranchers"/>
                <a:sym typeface="Rancher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anchers"/>
                <a:ea typeface="Ranchers"/>
                <a:cs typeface="Ranchers"/>
                <a:sym typeface="Rancher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anchers"/>
                <a:ea typeface="Ranchers"/>
                <a:cs typeface="Ranchers"/>
                <a:sym typeface="Rancher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anchers"/>
                <a:ea typeface="Ranchers"/>
                <a:cs typeface="Ranchers"/>
                <a:sym typeface="Ranchers"/>
              </a:defRPr>
            </a:lvl9pPr>
          </a:lstStyle>
          <a:p>
            <a:endParaRPr/>
          </a:p>
        </p:txBody>
      </p:sp>
      <p:sp>
        <p:nvSpPr>
          <p:cNvPr id="130" name="Google Shape;130;p20"/>
          <p:cNvSpPr txBox="1">
            <a:spLocks noGrp="1"/>
          </p:cNvSpPr>
          <p:nvPr>
            <p:ph type="subTitle" idx="13"/>
          </p:nvPr>
        </p:nvSpPr>
        <p:spPr>
          <a:xfrm>
            <a:off x="852747" y="3439146"/>
            <a:ext cx="1754100" cy="63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31" name="Google Shape;131;p20"/>
          <p:cNvSpPr txBox="1">
            <a:spLocks noGrp="1"/>
          </p:cNvSpPr>
          <p:nvPr>
            <p:ph type="subTitle" idx="14"/>
          </p:nvPr>
        </p:nvSpPr>
        <p:spPr>
          <a:xfrm>
            <a:off x="2748841" y="3439146"/>
            <a:ext cx="1754100" cy="63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32" name="Google Shape;132;p20"/>
          <p:cNvSpPr txBox="1">
            <a:spLocks noGrp="1"/>
          </p:cNvSpPr>
          <p:nvPr>
            <p:ph type="subTitle" idx="15"/>
          </p:nvPr>
        </p:nvSpPr>
        <p:spPr>
          <a:xfrm>
            <a:off x="4579385" y="3030949"/>
            <a:ext cx="1885200" cy="36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anchers"/>
                <a:ea typeface="Ranchers"/>
                <a:cs typeface="Ranchers"/>
                <a:sym typeface="Ranch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anchers"/>
                <a:ea typeface="Ranchers"/>
                <a:cs typeface="Ranchers"/>
                <a:sym typeface="Rancher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anchers"/>
                <a:ea typeface="Ranchers"/>
                <a:cs typeface="Ranchers"/>
                <a:sym typeface="Rancher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anchers"/>
                <a:ea typeface="Ranchers"/>
                <a:cs typeface="Ranchers"/>
                <a:sym typeface="Rancher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anchers"/>
                <a:ea typeface="Ranchers"/>
                <a:cs typeface="Ranchers"/>
                <a:sym typeface="Rancher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anchers"/>
                <a:ea typeface="Ranchers"/>
                <a:cs typeface="Ranchers"/>
                <a:sym typeface="Rancher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anchers"/>
                <a:ea typeface="Ranchers"/>
                <a:cs typeface="Ranchers"/>
                <a:sym typeface="Rancher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anchers"/>
                <a:ea typeface="Ranchers"/>
                <a:cs typeface="Ranchers"/>
                <a:sym typeface="Rancher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anchers"/>
                <a:ea typeface="Ranchers"/>
                <a:cs typeface="Ranchers"/>
                <a:sym typeface="Ranchers"/>
              </a:defRPr>
            </a:lvl9pPr>
          </a:lstStyle>
          <a:p>
            <a:endParaRPr/>
          </a:p>
        </p:txBody>
      </p:sp>
      <p:grpSp>
        <p:nvGrpSpPr>
          <p:cNvPr id="133" name="Google Shape;133;p20"/>
          <p:cNvGrpSpPr/>
          <p:nvPr/>
        </p:nvGrpSpPr>
        <p:grpSpPr>
          <a:xfrm>
            <a:off x="578802" y="793500"/>
            <a:ext cx="750223" cy="600349"/>
            <a:chOff x="578802" y="793500"/>
            <a:chExt cx="750223" cy="600349"/>
          </a:xfrm>
        </p:grpSpPr>
        <p:sp>
          <p:nvSpPr>
            <p:cNvPr id="134" name="Google Shape;134;p20"/>
            <p:cNvSpPr/>
            <p:nvPr/>
          </p:nvSpPr>
          <p:spPr>
            <a:xfrm>
              <a:off x="578802" y="821152"/>
              <a:ext cx="572560" cy="572698"/>
            </a:xfrm>
            <a:custGeom>
              <a:avLst/>
              <a:gdLst/>
              <a:ahLst/>
              <a:cxnLst/>
              <a:rect l="l" t="t" r="r" b="b"/>
              <a:pathLst>
                <a:path w="4164" h="4165" extrusionOk="0">
                  <a:moveTo>
                    <a:pt x="2082" y="1"/>
                  </a:moveTo>
                  <a:cubicBezTo>
                    <a:pt x="1941" y="1801"/>
                    <a:pt x="1801" y="1942"/>
                    <a:pt x="0" y="2082"/>
                  </a:cubicBezTo>
                  <a:cubicBezTo>
                    <a:pt x="1801" y="2251"/>
                    <a:pt x="1941" y="2364"/>
                    <a:pt x="2082" y="4164"/>
                  </a:cubicBezTo>
                  <a:cubicBezTo>
                    <a:pt x="2251" y="2364"/>
                    <a:pt x="2363" y="2251"/>
                    <a:pt x="4164" y="2082"/>
                  </a:cubicBezTo>
                  <a:cubicBezTo>
                    <a:pt x="2363" y="1942"/>
                    <a:pt x="2251" y="1801"/>
                    <a:pt x="20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0"/>
            <p:cNvSpPr/>
            <p:nvPr/>
          </p:nvSpPr>
          <p:spPr>
            <a:xfrm>
              <a:off x="1086325" y="793500"/>
              <a:ext cx="242700" cy="242700"/>
            </a:xfrm>
            <a:prstGeom prst="diamond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6" name="Google Shape;136;p20"/>
          <p:cNvGrpSpPr/>
          <p:nvPr/>
        </p:nvGrpSpPr>
        <p:grpSpPr>
          <a:xfrm rot="10800000">
            <a:off x="7841477" y="732650"/>
            <a:ext cx="750223" cy="600349"/>
            <a:chOff x="578802" y="793500"/>
            <a:chExt cx="750223" cy="600349"/>
          </a:xfrm>
        </p:grpSpPr>
        <p:sp>
          <p:nvSpPr>
            <p:cNvPr id="137" name="Google Shape;137;p20"/>
            <p:cNvSpPr/>
            <p:nvPr/>
          </p:nvSpPr>
          <p:spPr>
            <a:xfrm>
              <a:off x="578802" y="821152"/>
              <a:ext cx="572560" cy="572698"/>
            </a:xfrm>
            <a:custGeom>
              <a:avLst/>
              <a:gdLst/>
              <a:ahLst/>
              <a:cxnLst/>
              <a:rect l="l" t="t" r="r" b="b"/>
              <a:pathLst>
                <a:path w="4164" h="4165" extrusionOk="0">
                  <a:moveTo>
                    <a:pt x="2082" y="1"/>
                  </a:moveTo>
                  <a:cubicBezTo>
                    <a:pt x="1941" y="1801"/>
                    <a:pt x="1801" y="1942"/>
                    <a:pt x="0" y="2082"/>
                  </a:cubicBezTo>
                  <a:cubicBezTo>
                    <a:pt x="1801" y="2251"/>
                    <a:pt x="1941" y="2364"/>
                    <a:pt x="2082" y="4164"/>
                  </a:cubicBezTo>
                  <a:cubicBezTo>
                    <a:pt x="2251" y="2364"/>
                    <a:pt x="2363" y="2251"/>
                    <a:pt x="4164" y="2082"/>
                  </a:cubicBezTo>
                  <a:cubicBezTo>
                    <a:pt x="2363" y="1942"/>
                    <a:pt x="2251" y="1801"/>
                    <a:pt x="20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0"/>
            <p:cNvSpPr/>
            <p:nvPr/>
          </p:nvSpPr>
          <p:spPr>
            <a:xfrm>
              <a:off x="1086325" y="793500"/>
              <a:ext cx="242700" cy="242700"/>
            </a:xfrm>
            <a:prstGeom prst="diamond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and Credits">
  <p:cSld name="CUSTOM_1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3"/>
          <p:cNvSpPr txBox="1">
            <a:spLocks noGrp="1"/>
          </p:cNvSpPr>
          <p:nvPr>
            <p:ph type="title"/>
          </p:nvPr>
        </p:nvSpPr>
        <p:spPr>
          <a:xfrm>
            <a:off x="789425" y="844372"/>
            <a:ext cx="3503100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600">
                <a:solidFill>
                  <a:srgbClr val="000000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600">
                <a:solidFill>
                  <a:srgbClr val="000000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600">
                <a:solidFill>
                  <a:srgbClr val="000000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600">
                <a:solidFill>
                  <a:srgbClr val="000000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600">
                <a:solidFill>
                  <a:srgbClr val="000000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600">
                <a:solidFill>
                  <a:srgbClr val="000000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600">
                <a:solidFill>
                  <a:srgbClr val="000000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51" name="Google Shape;151;p23"/>
          <p:cNvSpPr txBox="1">
            <a:spLocks noGrp="1"/>
          </p:cNvSpPr>
          <p:nvPr>
            <p:ph type="subTitle" idx="1"/>
          </p:nvPr>
        </p:nvSpPr>
        <p:spPr>
          <a:xfrm>
            <a:off x="787200" y="1686168"/>
            <a:ext cx="2876400" cy="105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52" name="Google Shape;152;p23"/>
          <p:cNvSpPr txBox="1"/>
          <p:nvPr/>
        </p:nvSpPr>
        <p:spPr>
          <a:xfrm>
            <a:off x="791784" y="3485700"/>
            <a:ext cx="3148800" cy="7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000">
                <a:latin typeface="Open Sans"/>
                <a:ea typeface="Open Sans"/>
                <a:cs typeface="Open Sans"/>
                <a:sym typeface="Open Sans"/>
              </a:rPr>
              <a:t>CREDITS: This presentation template was created by </a:t>
            </a:r>
            <a:r>
              <a:rPr lang="en" sz="1000" b="1"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2"/>
              </a:rPr>
              <a:t>Slidesgo</a:t>
            </a:r>
            <a:r>
              <a:rPr lang="en" sz="1000">
                <a:latin typeface="Open Sans"/>
                <a:ea typeface="Open Sans"/>
                <a:cs typeface="Open Sans"/>
                <a:sym typeface="Open Sans"/>
              </a:rPr>
              <a:t>, including icons by </a:t>
            </a:r>
            <a:r>
              <a:rPr lang="en" sz="1000" b="1"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3"/>
              </a:rPr>
              <a:t>Flaticon</a:t>
            </a:r>
            <a:r>
              <a:rPr lang="en" sz="1000">
                <a:latin typeface="Open Sans"/>
                <a:ea typeface="Open Sans"/>
                <a:cs typeface="Open Sans"/>
                <a:sym typeface="Open Sans"/>
              </a:rPr>
              <a:t>, and infographics &amp; images by </a:t>
            </a:r>
            <a:r>
              <a:rPr lang="en" sz="1000" b="1"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4"/>
              </a:rPr>
              <a:t>Freepik</a:t>
            </a:r>
            <a:r>
              <a:rPr lang="en" sz="1000">
                <a:latin typeface="Open Sans"/>
                <a:ea typeface="Open Sans"/>
                <a:cs typeface="Open Sans"/>
                <a:sym typeface="Open Sans"/>
              </a:rPr>
              <a:t>. </a:t>
            </a:r>
            <a:endParaRPr sz="100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1000" b="1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f section + Description 1">
  <p:cSld name="CUSTOM_14">
    <p:bg>
      <p:bgPr>
        <a:solidFill>
          <a:schemeClr val="accent2"/>
        </a:solidFill>
        <a:effectLst/>
      </p:bgPr>
    </p:bg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28"/>
          <p:cNvSpPr txBox="1">
            <a:spLocks noGrp="1"/>
          </p:cNvSpPr>
          <p:nvPr>
            <p:ph type="title"/>
          </p:nvPr>
        </p:nvSpPr>
        <p:spPr>
          <a:xfrm>
            <a:off x="792125" y="2406782"/>
            <a:ext cx="2850600" cy="127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239" name="Google Shape;239;p28"/>
          <p:cNvSpPr txBox="1">
            <a:spLocks noGrp="1"/>
          </p:cNvSpPr>
          <p:nvPr>
            <p:ph type="subTitle" idx="1"/>
          </p:nvPr>
        </p:nvSpPr>
        <p:spPr>
          <a:xfrm>
            <a:off x="796372" y="3562473"/>
            <a:ext cx="2850600" cy="88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3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355200" y="353250"/>
            <a:ext cx="8433600" cy="4437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787200" y="541025"/>
            <a:ext cx="7596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Ranchers"/>
              <a:buNone/>
              <a:defRPr sz="3500">
                <a:solidFill>
                  <a:schemeClr val="accent1"/>
                </a:solidFill>
                <a:latin typeface="Ranchers"/>
                <a:ea typeface="Ranchers"/>
                <a:cs typeface="Ranchers"/>
                <a:sym typeface="Rancher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Ranchers"/>
              <a:buNone/>
              <a:defRPr sz="3800" b="1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Ranchers"/>
              <a:buNone/>
              <a:defRPr sz="3800" b="1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Ranchers"/>
              <a:buNone/>
              <a:defRPr sz="3800" b="1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Ranchers"/>
              <a:buNone/>
              <a:defRPr sz="3800" b="1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Ranchers"/>
              <a:buNone/>
              <a:defRPr sz="3800" b="1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Ranchers"/>
              <a:buNone/>
              <a:defRPr sz="3800" b="1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Ranchers"/>
              <a:buNone/>
              <a:defRPr sz="3800" b="1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Ranchers"/>
              <a:buNone/>
              <a:defRPr sz="3800" b="1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727200" y="1152475"/>
            <a:ext cx="768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Lato"/>
              <a:buChar char="○"/>
              <a:defRPr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Lato"/>
              <a:buChar char="■"/>
              <a:defRPr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Lato"/>
              <a:buChar char="○"/>
              <a:defRPr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Lato"/>
              <a:buChar char="■"/>
              <a:defRPr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Lato"/>
              <a:buChar char="○"/>
              <a:defRPr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Lato"/>
              <a:buChar char="■"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2" r:id="rId3"/>
    <p:sldLayoutId id="2147483655" r:id="rId4"/>
    <p:sldLayoutId id="2147483658" r:id="rId5"/>
    <p:sldLayoutId id="2147483665" r:id="rId6"/>
    <p:sldLayoutId id="2147483666" r:id="rId7"/>
    <p:sldLayoutId id="2147483669" r:id="rId8"/>
    <p:sldLayoutId id="2147483674" r:id="rId9"/>
    <p:sldLayoutId id="2147483678" r:id="rId10"/>
    <p:sldLayoutId id="2147483679" r:id="rId11"/>
    <p:sldLayoutId id="2147483680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jpeg"/><Relationship Id="rId5" Type="http://schemas.microsoft.com/office/2007/relationships/hdphoto" Target="../media/hdphoto3.wdp"/><Relationship Id="rId4" Type="http://schemas.openxmlformats.org/officeDocument/2006/relationships/image" Target="../media/image51.jpeg"/><Relationship Id="rId9" Type="http://schemas.openxmlformats.org/officeDocument/2006/relationships/image" Target="../media/image5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66.jpeg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Relationship Id="rId9" Type="http://schemas.openxmlformats.org/officeDocument/2006/relationships/image" Target="../media/image68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1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="" xmlns:a16="http://schemas.microsoft.com/office/drawing/2014/main" id="{1AF7BC03-359D-734F-05FC-0E54226507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6858"/>
            <a:ext cx="9131840" cy="5150358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58" name="Google Shape;258;p37"/>
          <p:cNvSpPr txBox="1">
            <a:spLocks noGrp="1"/>
          </p:cNvSpPr>
          <p:nvPr>
            <p:ph type="ctrTitle"/>
          </p:nvPr>
        </p:nvSpPr>
        <p:spPr>
          <a:xfrm>
            <a:off x="0" y="3586757"/>
            <a:ext cx="4343815" cy="11452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i-IN" sz="2000" b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8080"/>
                </a:highlight>
                <a:latin typeface="Kruti Dev 010" pitchFamily="2" charset="0"/>
              </a:rPr>
              <a:t>प्रस्तुतकर्ता</a:t>
            </a:r>
            <a:r>
              <a:rPr lang="en-US" sz="2000" b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8080"/>
                </a:highlight>
                <a:latin typeface="Kruti Dev 010" pitchFamily="2" charset="0"/>
              </a:rPr>
              <a:t>-</a:t>
            </a:r>
            <a:r>
              <a:rPr lang="hi-IN" sz="20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8080"/>
                </a:highlight>
                <a:latin typeface="Kruti Dev 010" pitchFamily="2" charset="0"/>
              </a:rPr>
              <a:t/>
            </a:r>
            <a:br>
              <a:rPr lang="hi-IN" sz="20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8080"/>
                </a:highlight>
                <a:latin typeface="Kruti Dev 010" pitchFamily="2" charset="0"/>
              </a:rPr>
            </a:br>
            <a:r>
              <a:rPr lang="hi-IN" sz="20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8080"/>
                </a:highlight>
                <a:latin typeface="Kruti Dev 010" pitchFamily="2" charset="0"/>
              </a:rPr>
              <a:t>उप शिक्षा निदेशक/प्राचार्य</a:t>
            </a:r>
            <a:br>
              <a:rPr lang="hi-IN" sz="20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8080"/>
                </a:highlight>
                <a:latin typeface="Kruti Dev 010" pitchFamily="2" charset="0"/>
              </a:rPr>
            </a:br>
            <a:r>
              <a:rPr lang="hi-IN" sz="20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8080"/>
                </a:highlight>
                <a:latin typeface="Kruti Dev 010" pitchFamily="2" charset="0"/>
              </a:rPr>
              <a:t>जिला शिक्षा एवं प्रशिक्षण संस्थान, जौनपुर।</a:t>
            </a:r>
            <a:endParaRPr sz="2000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008080"/>
              </a:highlight>
              <a:latin typeface="Kruti Dev 010" pitchFamily="2" charset="0"/>
            </a:endParaRPr>
          </a:p>
        </p:txBody>
      </p:sp>
      <p:sp>
        <p:nvSpPr>
          <p:cNvPr id="259" name="Google Shape;259;p37"/>
          <p:cNvSpPr txBox="1">
            <a:spLocks noGrp="1"/>
          </p:cNvSpPr>
          <p:nvPr>
            <p:ph type="subTitle" idx="1"/>
          </p:nvPr>
        </p:nvSpPr>
        <p:spPr>
          <a:xfrm>
            <a:off x="6094124" y="4371950"/>
            <a:ext cx="3049876" cy="656631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i-IN" sz="1800" b="1" dirty="0">
                <a:solidFill>
                  <a:schemeClr val="bg1"/>
                </a:solidFill>
                <a:latin typeface="Kruti Dev 010" pitchFamily="2" charset="0"/>
              </a:rPr>
              <a:t>डॉ०सच्चिदानन्द यादव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i-IN" sz="1800" b="1" dirty="0">
                <a:solidFill>
                  <a:schemeClr val="bg1"/>
                </a:solidFill>
                <a:latin typeface="Kruti Dev 010" pitchFamily="2" charset="0"/>
              </a:rPr>
              <a:t>(प्राचार्य, डायट, जौनपुर)</a:t>
            </a:r>
          </a:p>
        </p:txBody>
      </p:sp>
      <p:sp>
        <p:nvSpPr>
          <p:cNvPr id="260" name="Google Shape;260;p37"/>
          <p:cNvSpPr/>
          <p:nvPr/>
        </p:nvSpPr>
        <p:spPr>
          <a:xfrm>
            <a:off x="-1239575" y="4194300"/>
            <a:ext cx="140250" cy="39700"/>
          </a:xfrm>
          <a:custGeom>
            <a:avLst/>
            <a:gdLst/>
            <a:ahLst/>
            <a:cxnLst/>
            <a:rect l="l" t="t" r="r" b="b"/>
            <a:pathLst>
              <a:path w="5610" h="1588" extrusionOk="0">
                <a:moveTo>
                  <a:pt x="1" y="1352"/>
                </a:moveTo>
                <a:cubicBezTo>
                  <a:pt x="1" y="1415"/>
                  <a:pt x="16" y="1477"/>
                  <a:pt x="63" y="1525"/>
                </a:cubicBezTo>
                <a:cubicBezTo>
                  <a:pt x="110" y="1572"/>
                  <a:pt x="173" y="1587"/>
                  <a:pt x="236" y="1587"/>
                </a:cubicBezTo>
                <a:lnTo>
                  <a:pt x="5358" y="1587"/>
                </a:lnTo>
                <a:cubicBezTo>
                  <a:pt x="5499" y="1587"/>
                  <a:pt x="5609" y="1477"/>
                  <a:pt x="5609" y="1352"/>
                </a:cubicBezTo>
                <a:cubicBezTo>
                  <a:pt x="5609" y="1289"/>
                  <a:pt x="5578" y="1226"/>
                  <a:pt x="5531" y="1179"/>
                </a:cubicBezTo>
                <a:cubicBezTo>
                  <a:pt x="5484" y="1148"/>
                  <a:pt x="5436" y="1116"/>
                  <a:pt x="5358" y="1116"/>
                </a:cubicBezTo>
                <a:lnTo>
                  <a:pt x="5122" y="1116"/>
                </a:lnTo>
                <a:cubicBezTo>
                  <a:pt x="5028" y="896"/>
                  <a:pt x="4808" y="739"/>
                  <a:pt x="4541" y="739"/>
                </a:cubicBezTo>
                <a:cubicBezTo>
                  <a:pt x="4368" y="739"/>
                  <a:pt x="4211" y="802"/>
                  <a:pt x="4101" y="912"/>
                </a:cubicBezTo>
                <a:cubicBezTo>
                  <a:pt x="3944" y="660"/>
                  <a:pt x="3677" y="488"/>
                  <a:pt x="3347" y="488"/>
                </a:cubicBezTo>
                <a:cubicBezTo>
                  <a:pt x="3268" y="488"/>
                  <a:pt x="3174" y="503"/>
                  <a:pt x="3096" y="535"/>
                </a:cubicBezTo>
                <a:cubicBezTo>
                  <a:pt x="2938" y="221"/>
                  <a:pt x="2609" y="1"/>
                  <a:pt x="2216" y="1"/>
                </a:cubicBezTo>
                <a:cubicBezTo>
                  <a:pt x="1760" y="1"/>
                  <a:pt x="1383" y="315"/>
                  <a:pt x="1273" y="723"/>
                </a:cubicBezTo>
                <a:cubicBezTo>
                  <a:pt x="1179" y="692"/>
                  <a:pt x="1085" y="660"/>
                  <a:pt x="990" y="660"/>
                </a:cubicBezTo>
                <a:cubicBezTo>
                  <a:pt x="708" y="660"/>
                  <a:pt x="456" y="849"/>
                  <a:pt x="378" y="1116"/>
                </a:cubicBezTo>
                <a:lnTo>
                  <a:pt x="236" y="1116"/>
                </a:lnTo>
                <a:cubicBezTo>
                  <a:pt x="95" y="1116"/>
                  <a:pt x="1" y="1226"/>
                  <a:pt x="1" y="135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6" name="Picture 1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8612" y="-10256"/>
            <a:ext cx="1864227" cy="5125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38" name="Picture 137" descr="scert logo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68344" y="30469"/>
            <a:ext cx="1217435" cy="12174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  <p:pic>
        <p:nvPicPr>
          <p:cNvPr id="139" name="Picture 2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30469"/>
            <a:ext cx="1413107" cy="13117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339502"/>
            <a:ext cx="8280920" cy="572700"/>
          </a:xfrm>
        </p:spPr>
        <p:txBody>
          <a:bodyPr/>
          <a:lstStyle/>
          <a:p>
            <a:pPr algn="ctr"/>
            <a:r>
              <a:rPr lang="hi-IN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Kruti Dev 010" pitchFamily="2" charset="0"/>
              </a:rPr>
              <a:t>डायट स्तर पर निपुण भारत शिक्षक प्रशिक्षण</a:t>
            </a:r>
            <a:endParaRPr lang="en-IN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Kruti Dev 010" pitchFamily="2" charset="0"/>
            </a:endParaRPr>
          </a:p>
        </p:txBody>
      </p:sp>
      <p:pic>
        <p:nvPicPr>
          <p:cNvPr id="4" name="Content Placeholder 2"/>
          <p:cNvPicPr>
            <a:picLocks noGrp="1" noChangeAspect="1"/>
          </p:cNvPicPr>
          <p:nvPr>
            <p:ph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131590"/>
            <a:ext cx="7056438" cy="3462338"/>
          </a:xfrm>
          <a:prstGeom prst="rect">
            <a:avLst/>
          </a:prstGeom>
          <a:ln w="38100" cap="sq">
            <a:solidFill>
              <a:schemeClr val="bg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15844462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83518"/>
            <a:ext cx="8892480" cy="572700"/>
          </a:xfrm>
        </p:spPr>
        <p:txBody>
          <a:bodyPr/>
          <a:lstStyle/>
          <a:p>
            <a:r>
              <a:rPr lang="hi-IN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Kruti Dev 010" pitchFamily="2" charset="0"/>
              </a:rPr>
              <a:t>डायट स्तर पर टी0एल0एम0 निर्माण शिक्षक प्रशिक्षण</a:t>
            </a:r>
            <a:endParaRPr lang="en-IN" dirty="0"/>
          </a:p>
        </p:txBody>
      </p:sp>
      <p:pic>
        <p:nvPicPr>
          <p:cNvPr id="10242" name="Picture 2" descr="C:\Users\Dell\Downloads\WhatsApp Image 2022-11-25 at 4.07.20 PM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312943"/>
            <a:ext cx="2520280" cy="3356502"/>
          </a:xfrm>
          <a:prstGeom prst="rect">
            <a:avLst/>
          </a:prstGeom>
          <a:ln w="38100" cap="sq">
            <a:solidFill>
              <a:schemeClr val="bg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Dell\Downloads\WhatsApp Image 2022-11-25 at 4.07.19 PM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300498"/>
            <a:ext cx="2232248" cy="3381393"/>
          </a:xfrm>
          <a:prstGeom prst="rect">
            <a:avLst/>
          </a:prstGeom>
          <a:ln w="38100" cap="sq">
            <a:solidFill>
              <a:schemeClr val="bg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Dell\Downloads\WhatsApp Image 2022-11-25 at 4.07.22 PM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312943"/>
            <a:ext cx="2460250" cy="1847316"/>
          </a:xfrm>
          <a:prstGeom prst="rect">
            <a:avLst/>
          </a:prstGeom>
          <a:ln w="38100" cap="sq">
            <a:solidFill>
              <a:schemeClr val="bg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C:\Users\Dell\Downloads\WhatsApp Image 2022-11-25 at 4.07.21 PM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132" y="3115116"/>
            <a:ext cx="2424246" cy="1595014"/>
          </a:xfrm>
          <a:prstGeom prst="rect">
            <a:avLst/>
          </a:prstGeom>
          <a:ln w="38100" cap="sq">
            <a:solidFill>
              <a:schemeClr val="bg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0487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76" y="339502"/>
            <a:ext cx="7560300" cy="572700"/>
          </a:xfrm>
        </p:spPr>
        <p:txBody>
          <a:bodyPr/>
          <a:lstStyle/>
          <a:p>
            <a:pPr algn="ctr"/>
            <a:r>
              <a:rPr lang="hi-IN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Kruti Dev 010" pitchFamily="2" charset="0"/>
              </a:rPr>
              <a:t>मेरा संस्थान स्वच्छ संस्थान</a:t>
            </a:r>
            <a:endParaRPr lang="en-IN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Kruti Dev 01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385238"/>
            <a:ext cx="3600400" cy="3100687"/>
          </a:xfrm>
          <a:prstGeom prst="rect">
            <a:avLst/>
          </a:prstGeom>
          <a:ln w="38100" cap="sq">
            <a:solidFill>
              <a:schemeClr val="bg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9" name="Picture 7" descr="C:\Users\Dell\Downloads\WhatsApp Image 2022-11-25 at 1.48.59 PM.jpe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227" b="4147"/>
          <a:stretch/>
        </p:blipFill>
        <p:spPr bwMode="auto">
          <a:xfrm>
            <a:off x="362202" y="1371737"/>
            <a:ext cx="2049270" cy="1460226"/>
          </a:xfrm>
          <a:prstGeom prst="rect">
            <a:avLst/>
          </a:prstGeom>
          <a:ln w="38100" cap="sq">
            <a:solidFill>
              <a:schemeClr val="bg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Dell\Downloads\WhatsApp Image 2022-11-25 at 4.53.08 PM.jpe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1" t="-299" r="16877" b="299"/>
          <a:stretch/>
        </p:blipFill>
        <p:spPr bwMode="auto">
          <a:xfrm>
            <a:off x="345762" y="3003798"/>
            <a:ext cx="2049270" cy="1482127"/>
          </a:xfrm>
          <a:prstGeom prst="rect">
            <a:avLst/>
          </a:prstGeom>
          <a:ln w="38100" cap="sq">
            <a:solidFill>
              <a:schemeClr val="bg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Dell\Downloads\WhatsApp Image 2022-11-25 at 4.53.08 PM (1).jpe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7"/>
          <a:stretch/>
        </p:blipFill>
        <p:spPr bwMode="auto">
          <a:xfrm>
            <a:off x="6300480" y="1335560"/>
            <a:ext cx="2367994" cy="1532580"/>
          </a:xfrm>
          <a:prstGeom prst="rect">
            <a:avLst/>
          </a:prstGeom>
          <a:ln w="38100" cap="sq">
            <a:solidFill>
              <a:schemeClr val="bg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Dell\Downloads\WhatsApp Image 2022-11-25 at 4.58.22 PM.jpe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16"/>
          <a:stretch/>
        </p:blipFill>
        <p:spPr bwMode="auto">
          <a:xfrm>
            <a:off x="6319658" y="3003798"/>
            <a:ext cx="2314228" cy="1482127"/>
          </a:xfrm>
          <a:prstGeom prst="rect">
            <a:avLst/>
          </a:prstGeom>
          <a:ln w="38100" cap="sq">
            <a:solidFill>
              <a:schemeClr val="bg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5476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7065" y="411510"/>
            <a:ext cx="7596000" cy="572700"/>
          </a:xfrm>
        </p:spPr>
        <p:txBody>
          <a:bodyPr/>
          <a:lstStyle/>
          <a:p>
            <a:r>
              <a:rPr lang="hi-IN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Kruti Dev 010" pitchFamily="2" charset="0"/>
              </a:rPr>
              <a:t>बेसिक शिक्षा विभाग में नवाचार </a:t>
            </a:r>
            <a:endParaRPr lang="en-IN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Kruti Dev 01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21" y="1131590"/>
            <a:ext cx="3816424" cy="3420922"/>
          </a:xfrm>
          <a:prstGeom prst="rect">
            <a:avLst/>
          </a:prstGeom>
          <a:ln w="38100" cap="sq">
            <a:solidFill>
              <a:schemeClr val="bg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122" name="Picture 2" descr="C:\Users\Dell\Downloads\PPT\WhatsApp Image 2022-11-24 at 13.55.03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5065" y="1122753"/>
            <a:ext cx="4193399" cy="3420922"/>
          </a:xfrm>
          <a:prstGeom prst="rect">
            <a:avLst/>
          </a:prstGeom>
          <a:ln w="38100" cap="sq">
            <a:solidFill>
              <a:schemeClr val="bg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1799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339502"/>
            <a:ext cx="7596000" cy="648072"/>
          </a:xfrm>
        </p:spPr>
        <p:txBody>
          <a:bodyPr/>
          <a:lstStyle/>
          <a:p>
            <a:r>
              <a:rPr lang="hi-IN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Kruti Dev 010" pitchFamily="2" charset="0"/>
              </a:rPr>
              <a:t>स्कूलों का निरीक्षण </a:t>
            </a:r>
            <a:endParaRPr lang="en-IN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Kruti Dev 010" pitchFamily="2" charset="0"/>
            </a:endParaRPr>
          </a:p>
        </p:txBody>
      </p:sp>
      <p:pic>
        <p:nvPicPr>
          <p:cNvPr id="6146" name="Picture 2" descr="C:\Users\Dell\Downloads\Downloads\WhatsApp Image 2022-11-25 at 11.58.35.jpe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238593"/>
            <a:ext cx="2229843" cy="1655820"/>
          </a:xfrm>
          <a:prstGeom prst="rect">
            <a:avLst/>
          </a:prstGeom>
          <a:ln w="38100" cap="sq">
            <a:solidFill>
              <a:schemeClr val="bg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7026" y="1238593"/>
            <a:ext cx="3729190" cy="3281720"/>
          </a:xfrm>
          <a:prstGeom prst="rect">
            <a:avLst/>
          </a:prstGeom>
          <a:ln w="38100" cap="sq">
            <a:solidFill>
              <a:schemeClr val="bg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147" name="Picture 3" descr="C:\Users\Dell\Downloads\Downloads\WhatsApp Image 2022-11-25 at 11.58.39.jpe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79" y="1238593"/>
            <a:ext cx="2288232" cy="1597816"/>
          </a:xfrm>
          <a:prstGeom prst="rect">
            <a:avLst/>
          </a:prstGeom>
          <a:ln w="38100" cap="sq">
            <a:solidFill>
              <a:schemeClr val="bg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4231" y="3005206"/>
            <a:ext cx="2173836" cy="1515107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/>
          <a:srcRect l="6574" r="14767"/>
          <a:stretch/>
        </p:blipFill>
        <p:spPr>
          <a:xfrm>
            <a:off x="370779" y="2963521"/>
            <a:ext cx="2288232" cy="1556792"/>
          </a:xfrm>
          <a:prstGeom prst="rect">
            <a:avLst/>
          </a:prstGeom>
          <a:ln w="38100" cap="sq">
            <a:solidFill>
              <a:schemeClr val="bg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44301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7767" y="411510"/>
            <a:ext cx="8136904" cy="572700"/>
          </a:xfrm>
        </p:spPr>
        <p:txBody>
          <a:bodyPr/>
          <a:lstStyle/>
          <a:p>
            <a:r>
              <a:rPr lang="hi-IN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Kruti Dev 010" pitchFamily="2" charset="0"/>
              </a:rPr>
              <a:t>बी0आर0सी0 पर प्रधानाध्यापकों की बैठक</a:t>
            </a:r>
            <a:endParaRPr lang="en-IN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Kruti Dev 010" pitchFamily="2" charset="0"/>
            </a:endParaRPr>
          </a:p>
        </p:txBody>
      </p:sp>
      <p:pic>
        <p:nvPicPr>
          <p:cNvPr id="11266" name="Picture 2" descr="C:\Users\Dell\Downloads\WhatsApp Image 2022-11-25 at 4.01.34 PM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1203598"/>
            <a:ext cx="5256584" cy="3384376"/>
          </a:xfrm>
          <a:prstGeom prst="rect">
            <a:avLst/>
          </a:prstGeom>
          <a:ln w="38100" cap="sq">
            <a:solidFill>
              <a:schemeClr val="bg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Dell\Downloads\WhatsApp Image 2022-11-25 at 3.52.02 PM.jpe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6"/>
          <a:stretch/>
        </p:blipFill>
        <p:spPr bwMode="auto">
          <a:xfrm>
            <a:off x="5903292" y="1203598"/>
            <a:ext cx="2715364" cy="1587670"/>
          </a:xfrm>
          <a:prstGeom prst="rect">
            <a:avLst/>
          </a:prstGeom>
          <a:ln w="38100" cap="sq">
            <a:solidFill>
              <a:schemeClr val="bg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Dell\Downloads\WhatsApp Image 2022-11-25 at 4.01.37 PM.jpe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39"/>
          <a:stretch/>
        </p:blipFill>
        <p:spPr bwMode="auto">
          <a:xfrm>
            <a:off x="5903292" y="2895786"/>
            <a:ext cx="2715364" cy="1692188"/>
          </a:xfrm>
          <a:prstGeom prst="rect">
            <a:avLst/>
          </a:prstGeom>
          <a:ln w="38100" cap="sq">
            <a:solidFill>
              <a:schemeClr val="bg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4609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4797" y="555526"/>
            <a:ext cx="7596000" cy="572700"/>
          </a:xfrm>
        </p:spPr>
        <p:txBody>
          <a:bodyPr/>
          <a:lstStyle/>
          <a:p>
            <a:r>
              <a:rPr lang="hi-IN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Kruti Dev 010" pitchFamily="2" charset="0"/>
              </a:rPr>
              <a:t>डायट मेन्टर्स द्वारा अनुश्रवण एवं शिक्षण</a:t>
            </a:r>
            <a:endParaRPr lang="en-IN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Kruti Dev 010" pitchFamily="2" charset="0"/>
            </a:endParaRPr>
          </a:p>
        </p:txBody>
      </p:sp>
      <p:pic>
        <p:nvPicPr>
          <p:cNvPr id="8194" name="Picture 2" descr="C:\Users\Dell\Downloads\WhatsApp Unknown 2022-11-25 at 2.12.13 PM\WhatsApp Image 2022-11-25 at 12.55.39 PM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55060"/>
            <a:ext cx="1923573" cy="1450061"/>
          </a:xfrm>
          <a:prstGeom prst="rect">
            <a:avLst/>
          </a:prstGeom>
          <a:ln w="38100" cap="sq">
            <a:solidFill>
              <a:schemeClr val="bg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Dell\Downloads\WhatsApp Unknown 2022-11-25 at 2.12.13 PM\WhatsApp Image 2022-11-25 at 12.55.41 PM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797" y="3022775"/>
            <a:ext cx="1923573" cy="1567719"/>
          </a:xfrm>
          <a:prstGeom prst="rect">
            <a:avLst/>
          </a:prstGeom>
          <a:ln w="38100" cap="sq">
            <a:solidFill>
              <a:schemeClr val="bg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Dell\Downloads\WhatsApp Image 2022-11-25 at 4.13.47 PM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455057"/>
            <a:ext cx="3135433" cy="3135433"/>
          </a:xfrm>
          <a:prstGeom prst="rect">
            <a:avLst/>
          </a:prstGeom>
          <a:ln w="38100" cap="sq">
            <a:solidFill>
              <a:schemeClr val="bg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C:\Users\Dell\Downloads\WhatsApp Image 2022-11-25 at 4.26.33 PM.jpe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867"/>
          <a:stretch/>
        </p:blipFill>
        <p:spPr bwMode="auto">
          <a:xfrm>
            <a:off x="6244050" y="1462441"/>
            <a:ext cx="2183782" cy="1442681"/>
          </a:xfrm>
          <a:prstGeom prst="rect">
            <a:avLst/>
          </a:prstGeom>
          <a:ln w="38100" cap="sq">
            <a:solidFill>
              <a:schemeClr val="bg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9" name="Picture 7" descr="C:\Users\Dell\Downloads\WhatsApp Image 2022-11-25 at 4.31.34 PM.jpe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343"/>
          <a:stretch/>
        </p:blipFill>
        <p:spPr bwMode="auto">
          <a:xfrm>
            <a:off x="6244049" y="3022775"/>
            <a:ext cx="2183782" cy="1567717"/>
          </a:xfrm>
          <a:prstGeom prst="rect">
            <a:avLst/>
          </a:prstGeom>
          <a:ln w="38100" cap="sq">
            <a:solidFill>
              <a:schemeClr val="bg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46"/>
          <p:cNvSpPr txBox="1">
            <a:spLocks noGrp="1"/>
          </p:cNvSpPr>
          <p:nvPr>
            <p:ph type="title"/>
          </p:nvPr>
        </p:nvSpPr>
        <p:spPr>
          <a:xfrm>
            <a:off x="381797" y="457593"/>
            <a:ext cx="8207023" cy="79208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i-IN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Kruti Dev 010" pitchFamily="2" charset="0"/>
              </a:rPr>
              <a:t>डी0एल0एड0 प्रशिक्षुओं द्वारा स्कूलों में निपुण लक्ष्य स्पॉट  एसेसमेंन्ट</a:t>
            </a:r>
            <a:endParaRPr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Kruti Dev 010" pitchFamily="2" charset="0"/>
            </a:endParaRPr>
          </a:p>
        </p:txBody>
      </p:sp>
      <p:pic>
        <p:nvPicPr>
          <p:cNvPr id="7170" name="Picture 2" descr="C:\Users\Dell\Downloads\PPT\WhatsApp Image 2022-11-24 at 14.48.43 (1).jpe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74" r="20953"/>
          <a:stretch/>
        </p:blipFill>
        <p:spPr bwMode="auto">
          <a:xfrm>
            <a:off x="369894" y="1249681"/>
            <a:ext cx="2911188" cy="1718112"/>
          </a:xfrm>
          <a:prstGeom prst="rect">
            <a:avLst/>
          </a:prstGeom>
          <a:ln w="38100" cap="sq">
            <a:solidFill>
              <a:schemeClr val="bg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Dell\Downloads\PPT\WhatsApp Image 2022-11-24 at 14.48.44.jpe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876"/>
          <a:stretch/>
        </p:blipFill>
        <p:spPr bwMode="auto">
          <a:xfrm>
            <a:off x="3443055" y="1259714"/>
            <a:ext cx="3024336" cy="1742044"/>
          </a:xfrm>
          <a:prstGeom prst="rect">
            <a:avLst/>
          </a:prstGeom>
          <a:ln w="38100" cap="sq">
            <a:solidFill>
              <a:schemeClr val="bg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Dell\Downloads\PPT\WhatsApp Image 2022-11-24 at 14.48.44 (1).jpe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1" t="1819" r="9857" b="-1819"/>
          <a:stretch/>
        </p:blipFill>
        <p:spPr bwMode="auto">
          <a:xfrm>
            <a:off x="381798" y="3075806"/>
            <a:ext cx="2898041" cy="1718113"/>
          </a:xfrm>
          <a:prstGeom prst="rect">
            <a:avLst/>
          </a:prstGeom>
          <a:ln w="38100" cap="sq">
            <a:solidFill>
              <a:schemeClr val="bg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Dell\Downloads\PPT\WhatsApp Image 2022-11-24 at 14.48.46 (2).jpe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33" r="20110"/>
          <a:stretch/>
        </p:blipFill>
        <p:spPr bwMode="auto">
          <a:xfrm>
            <a:off x="3443056" y="3041927"/>
            <a:ext cx="3024336" cy="1751992"/>
          </a:xfrm>
          <a:prstGeom prst="rect">
            <a:avLst/>
          </a:prstGeom>
          <a:ln w="38100" cap="sq">
            <a:solidFill>
              <a:schemeClr val="bg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C:\Users\Dell\Downloads\PPT\WhatsApp Image 2022-11-24 at 14.48.42.jpe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07" b="21390"/>
          <a:stretch/>
        </p:blipFill>
        <p:spPr bwMode="auto">
          <a:xfrm>
            <a:off x="6660232" y="1249681"/>
            <a:ext cx="1928589" cy="1721156"/>
          </a:xfrm>
          <a:prstGeom prst="rect">
            <a:avLst/>
          </a:prstGeom>
          <a:ln w="38100" cap="sq">
            <a:solidFill>
              <a:schemeClr val="bg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C:\Users\Dell\Downloads\PPT\WhatsApp Image 2022-11-24 at 14.48.43 (2).jpe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37" b="11177"/>
          <a:stretch/>
        </p:blipFill>
        <p:spPr bwMode="auto">
          <a:xfrm>
            <a:off x="6660232" y="3032410"/>
            <a:ext cx="1928589" cy="1761509"/>
          </a:xfrm>
          <a:prstGeom prst="rect">
            <a:avLst/>
          </a:prstGeom>
          <a:ln w="38100" cap="sq">
            <a:solidFill>
              <a:schemeClr val="bg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overrideClrMapping bg1="lt1" tx1="dk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353D52A-9908-58D8-EF25-B7516CB66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483518"/>
            <a:ext cx="8496944" cy="572700"/>
          </a:xfrm>
        </p:spPr>
        <p:txBody>
          <a:bodyPr/>
          <a:lstStyle/>
          <a:p>
            <a:r>
              <a:rPr lang="hi-IN" b="1" dirty="0"/>
              <a:t>निपुण लक्ष्य आधारित स्पॉट असेसमेंट परिणाम </a:t>
            </a:r>
            <a:endParaRPr lang="en-US" b="1" dirty="0"/>
          </a:p>
        </p:txBody>
      </p:sp>
      <p:graphicFrame>
        <p:nvGraphicFramePr>
          <p:cNvPr id="5" name="Chart 4">
            <a:extLst>
              <a:ext uri="{FF2B5EF4-FFF2-40B4-BE49-F238E27FC236}">
                <a16:creationId xmlns="" xmlns:a16="http://schemas.microsoft.com/office/drawing/2014/main" id="{D9649791-8260-BA00-3872-F910A729135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87877410"/>
              </p:ext>
            </p:extLst>
          </p:nvPr>
        </p:nvGraphicFramePr>
        <p:xfrm>
          <a:off x="1475656" y="1259830"/>
          <a:ext cx="5856312" cy="34001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5357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259" y="627534"/>
            <a:ext cx="8277205" cy="572700"/>
          </a:xfrm>
        </p:spPr>
        <p:txBody>
          <a:bodyPr/>
          <a:lstStyle/>
          <a:p>
            <a:r>
              <a:rPr lang="en-US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BEO/ARP/SRG </a:t>
            </a:r>
            <a:r>
              <a:rPr lang="hi-IN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Kruti Dev 010" pitchFamily="2" charset="0"/>
              </a:rPr>
              <a:t>की मासिक समीक्षा बैठक</a:t>
            </a:r>
            <a:endParaRPr lang="en-IN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9218" name="Picture 2" descr="C:\Users\Dell\Downloads\WhatsApp Unknown 2022-11-25 at 2.12.13 PM\WhatsApp Image 2022-11-25 at 12.55.27 PM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89"/>
          <a:stretch/>
        </p:blipFill>
        <p:spPr bwMode="auto">
          <a:xfrm>
            <a:off x="471259" y="1537659"/>
            <a:ext cx="4104456" cy="2586135"/>
          </a:xfrm>
          <a:prstGeom prst="rect">
            <a:avLst/>
          </a:prstGeom>
          <a:ln w="38100" cap="sq">
            <a:solidFill>
              <a:schemeClr val="bg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Dell\Downloads\WhatsApp Unknown 2022-11-25 at 2.12.13 PM\WhatsApp Image 2022-11-25 at 12.55.42 PM.jpe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11" b="6911"/>
          <a:stretch/>
        </p:blipFill>
        <p:spPr bwMode="auto">
          <a:xfrm>
            <a:off x="4644008" y="1537659"/>
            <a:ext cx="4001228" cy="2586135"/>
          </a:xfrm>
          <a:prstGeom prst="rect">
            <a:avLst/>
          </a:prstGeom>
          <a:ln w="38100" cap="sq">
            <a:solidFill>
              <a:schemeClr val="bg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5763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12" name="Google Shape;9912;p1"/>
          <p:cNvSpPr txBox="1">
            <a:spLocks noGrp="1"/>
          </p:cNvSpPr>
          <p:nvPr>
            <p:ph type="title"/>
          </p:nvPr>
        </p:nvSpPr>
        <p:spPr>
          <a:xfrm>
            <a:off x="577600" y="555526"/>
            <a:ext cx="7594800" cy="6514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rPr lang="hi-IN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Kruti Dev 010" pitchFamily="2" charset="0"/>
              </a:rPr>
              <a:t>पठन पाठन से पूर्व प्रशिक्षुओं द्वारा  प्रार्थना</a:t>
            </a:r>
            <a:endParaRPr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Kruti Dev 010" pitchFamily="2" charset="0"/>
            </a:endParaRPr>
          </a:p>
        </p:txBody>
      </p:sp>
      <p:sp>
        <p:nvSpPr>
          <p:cNvPr id="9913" name="Google Shape;9913;p1"/>
          <p:cNvSpPr txBox="1">
            <a:spLocks noGrp="1"/>
          </p:cNvSpPr>
          <p:nvPr>
            <p:ph type="body" idx="1"/>
          </p:nvPr>
        </p:nvSpPr>
        <p:spPr>
          <a:xfrm>
            <a:off x="788325" y="1635646"/>
            <a:ext cx="7594800" cy="292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9914" name="Google Shape;9914;p1"/>
          <p:cNvSpPr txBox="1"/>
          <p:nvPr/>
        </p:nvSpPr>
        <p:spPr>
          <a:xfrm>
            <a:off x="713225" y="4347422"/>
            <a:ext cx="5393100" cy="3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5" name="Picture 4" descr="Morning assembly best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1642175"/>
            <a:ext cx="2931756" cy="1440161"/>
          </a:xfrm>
          <a:prstGeom prst="rect">
            <a:avLst/>
          </a:prstGeom>
          <a:ln w="38100" cap="sq">
            <a:solidFill>
              <a:schemeClr val="bg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9" descr="C:\Users\Dell\Downloads\WhatsApp Unknown 2022-11-25 at 11.27.53\WhatsApp Image 2022-11-25 at 11.22.21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011" y="3173217"/>
            <a:ext cx="2931756" cy="1420182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Dell\Downloads\PPT\WhatsApp Image 2022-11-24 at 14.08.28 (1)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2134" y="1642174"/>
            <a:ext cx="4598298" cy="2957683"/>
          </a:xfrm>
          <a:prstGeom prst="rect">
            <a:avLst/>
          </a:prstGeom>
          <a:ln w="38100" cap="sq">
            <a:solidFill>
              <a:schemeClr val="bg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1059582"/>
            <a:ext cx="7596000" cy="2232248"/>
          </a:xfrm>
        </p:spPr>
        <p:txBody>
          <a:bodyPr/>
          <a:lstStyle/>
          <a:p>
            <a:r>
              <a:rPr lang="hi-IN" sz="16600" b="1" i="1" dirty="0">
                <a:latin typeface="Kruti Dev 672" pitchFamily="2" charset="0"/>
              </a:rPr>
              <a:t>धन्यवाद</a:t>
            </a:r>
            <a:endParaRPr lang="en-IN" sz="16600" b="1" i="1" dirty="0">
              <a:latin typeface="Kruti Dev 672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1583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40"/>
          <p:cNvSpPr txBox="1">
            <a:spLocks noGrp="1"/>
          </p:cNvSpPr>
          <p:nvPr>
            <p:ph type="title"/>
          </p:nvPr>
        </p:nvSpPr>
        <p:spPr>
          <a:xfrm>
            <a:off x="1410290" y="627534"/>
            <a:ext cx="6192688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hangingPunct="1"/>
            <a:r>
              <a:rPr lang="hi-IN" altLang="en-US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Kruti Dev 010" pitchFamily="2" charset="0"/>
              </a:rPr>
              <a:t>शपथ एवं योगाभ्यास </a:t>
            </a:r>
            <a:endParaRPr lang="en-US" altLang="en-US" sz="4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2053" name="Picture 5" descr="C:\Users\Dell\Downloads\Downloads\WhatsApp Image 2022-11-25 at 11.20.56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5428" y="3317230"/>
            <a:ext cx="2080027" cy="1287796"/>
          </a:xfrm>
          <a:prstGeom prst="rect">
            <a:avLst/>
          </a:prstGeom>
          <a:ln w="38100" cap="sq">
            <a:solidFill>
              <a:schemeClr val="bg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Dell\Downloads\Downloads\WhatsApp Image 2022-11-25 at 11.22.39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6779" y="3306098"/>
            <a:ext cx="1960435" cy="1300518"/>
          </a:xfrm>
          <a:prstGeom prst="rect">
            <a:avLst/>
          </a:prstGeom>
          <a:ln w="38100" cap="sq">
            <a:solidFill>
              <a:schemeClr val="bg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779663"/>
            <a:ext cx="4039090" cy="2831482"/>
          </a:xfrm>
          <a:prstGeom prst="rect">
            <a:avLst/>
          </a:prstGeom>
          <a:ln w="38100" cap="sq">
            <a:solidFill>
              <a:schemeClr val="bg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02"/>
          <a:stretch/>
        </p:blipFill>
        <p:spPr>
          <a:xfrm>
            <a:off x="4601179" y="1779663"/>
            <a:ext cx="2081055" cy="1413608"/>
          </a:xfrm>
          <a:prstGeom prst="rect">
            <a:avLst/>
          </a:prstGeom>
          <a:ln w="38100" cap="sq">
            <a:solidFill>
              <a:schemeClr val="bg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6006" y="1779663"/>
            <a:ext cx="2011209" cy="1413607"/>
          </a:xfrm>
          <a:prstGeom prst="rect">
            <a:avLst/>
          </a:prstGeom>
          <a:ln w="38100" cap="sq">
            <a:solidFill>
              <a:schemeClr val="bg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overrideClrMapping bg1="lt1" tx1="dk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="" xmlns:a16="http://schemas.microsoft.com/office/drawing/2014/main" id="{07D8D514-3BAC-4E5E-EF1B-585E64E98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325" y="750831"/>
            <a:ext cx="7560300" cy="5727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="" xmlns:a16="http://schemas.microsoft.com/office/drawing/2014/main" id="{85ADDD98-2B0B-F939-77DD-5ABB2115C4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88325" y="1485095"/>
            <a:ext cx="7717500" cy="29205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WhatsApp Video 2022-11-26 at 1.34.40 PM">
            <a:hlinkClick r:id="" action="ppaction://media"/>
            <a:extLst>
              <a:ext uri="{FF2B5EF4-FFF2-40B4-BE49-F238E27FC236}">
                <a16:creationId xmlns="" xmlns:a16="http://schemas.microsoft.com/office/drawing/2014/main" id="{69B3C70D-4F00-2A6D-DE79-A4EF6D79F0D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40373.3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5536" y="555526"/>
            <a:ext cx="4295925" cy="3850068"/>
          </a:xfrm>
          <a:prstGeom prst="rect">
            <a:avLst/>
          </a:prstGeom>
        </p:spPr>
      </p:pic>
      <p:pic>
        <p:nvPicPr>
          <p:cNvPr id="2" name="WhatsApp Video 2022-11-26 at 1.49.53 PM">
            <a:hlinkClick r:id="" action="ppaction://media"/>
            <a:extLst>
              <a:ext uri="{FF2B5EF4-FFF2-40B4-BE49-F238E27FC236}">
                <a16:creationId xmlns="" xmlns:a16="http://schemas.microsoft.com/office/drawing/2014/main" id="{E21E0366-CCD7-495F-07F9-62D47C764A6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3">
                  <p14:trim st="3044" end="30488.3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91461" y="555526"/>
            <a:ext cx="4064000" cy="383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540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448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44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1" name="Google Shape;441;p42"/>
          <p:cNvGrpSpPr/>
          <p:nvPr/>
        </p:nvGrpSpPr>
        <p:grpSpPr>
          <a:xfrm>
            <a:off x="736594" y="3976701"/>
            <a:ext cx="800175" cy="423437"/>
            <a:chOff x="736625" y="4084775"/>
            <a:chExt cx="596300" cy="315550"/>
          </a:xfrm>
        </p:grpSpPr>
        <p:sp>
          <p:nvSpPr>
            <p:cNvPr id="442" name="Google Shape;442;p42"/>
            <p:cNvSpPr/>
            <p:nvPr/>
          </p:nvSpPr>
          <p:spPr>
            <a:xfrm>
              <a:off x="736625" y="4109625"/>
              <a:ext cx="290700" cy="2907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42"/>
            <p:cNvSpPr/>
            <p:nvPr/>
          </p:nvSpPr>
          <p:spPr>
            <a:xfrm>
              <a:off x="1207525" y="4084775"/>
              <a:ext cx="125400" cy="125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36594" y="451243"/>
            <a:ext cx="7596000" cy="572700"/>
          </a:xfrm>
        </p:spPr>
        <p:txBody>
          <a:bodyPr/>
          <a:lstStyle/>
          <a:p>
            <a:r>
              <a:rPr lang="hi-IN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Kruti Dev 010" pitchFamily="2" charset="0"/>
              </a:rPr>
              <a:t>पठन-पाठन (डी०एल० एड०)</a:t>
            </a:r>
            <a:endParaRPr lang="en-IN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71" name="Picture 6" descr="C:\Users\Dell\Downloads\Downloads\WhatsApp Image 2022-11-19 at 15.57.56.jpe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767" b="8239"/>
          <a:stretch/>
        </p:blipFill>
        <p:spPr bwMode="auto">
          <a:xfrm>
            <a:off x="1368496" y="2909236"/>
            <a:ext cx="3600400" cy="1836647"/>
          </a:xfrm>
          <a:prstGeom prst="rect">
            <a:avLst/>
          </a:prstGeom>
          <a:ln w="38100" cap="sq">
            <a:solidFill>
              <a:schemeClr val="bg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Dell\Downloads\WhatsApp Unknown 2022-11-25 at 2.12.13 PM\WhatsApp Image 2022-11-25 at 12.56.22 PM.jpe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82" t="37911" r="582"/>
          <a:stretch/>
        </p:blipFill>
        <p:spPr bwMode="auto">
          <a:xfrm>
            <a:off x="1368495" y="1138726"/>
            <a:ext cx="3600400" cy="1676588"/>
          </a:xfrm>
          <a:prstGeom prst="rect">
            <a:avLst/>
          </a:prstGeom>
          <a:ln w="38100" cap="sq">
            <a:solidFill>
              <a:schemeClr val="bg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Dell\Downloads\WhatsApp Unknown 2022-11-25 at 2.12.13 PM\WhatsApp Image 2022-11-25 at 12.55.43 PM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138726"/>
            <a:ext cx="1512168" cy="1601330"/>
          </a:xfrm>
          <a:prstGeom prst="rect">
            <a:avLst/>
          </a:prstGeom>
          <a:ln w="38100" cap="sq">
            <a:solidFill>
              <a:schemeClr val="bg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Dell\Downloads\WhatsApp Image 2022-11-25 at 5.30.16 PM.jpe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909236"/>
            <a:ext cx="3350119" cy="1836647"/>
          </a:xfrm>
          <a:prstGeom prst="rect">
            <a:avLst/>
          </a:prstGeom>
          <a:ln w="38100" cap="sq">
            <a:solidFill>
              <a:schemeClr val="bg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Dell\Downloads\WhatsApp Image 2022-11-25 at 5.33.17 PM.jpe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77" r="19886"/>
          <a:stretch/>
        </p:blipFill>
        <p:spPr bwMode="auto">
          <a:xfrm>
            <a:off x="6855606" y="1138727"/>
            <a:ext cx="1642577" cy="1601330"/>
          </a:xfrm>
          <a:prstGeom prst="rect">
            <a:avLst/>
          </a:prstGeom>
          <a:ln w="38100" cap="sq">
            <a:solidFill>
              <a:schemeClr val="bg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483518"/>
            <a:ext cx="7596000" cy="523522"/>
          </a:xfrm>
        </p:spPr>
        <p:txBody>
          <a:bodyPr/>
          <a:lstStyle/>
          <a:p>
            <a:r>
              <a:rPr lang="hi-IN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यूनिट टेस्ट </a:t>
            </a:r>
            <a:endParaRPr lang="en-IN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12290" name="Picture 2" descr="C:\Users\Dell\Downloads\WhatsApp Image 2022-11-25 at 4.37.56 PM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320164"/>
            <a:ext cx="2685500" cy="1512693"/>
          </a:xfrm>
          <a:prstGeom prst="rect">
            <a:avLst/>
          </a:prstGeom>
          <a:ln w="38100" cap="sq">
            <a:solidFill>
              <a:schemeClr val="bg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Dell\Downloads\WhatsApp Image 2022-11-25 at 4.37.53 PM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936762"/>
            <a:ext cx="2685501" cy="1512693"/>
          </a:xfrm>
          <a:prstGeom prst="rect">
            <a:avLst/>
          </a:prstGeom>
          <a:ln w="38100" cap="sq">
            <a:solidFill>
              <a:schemeClr val="bg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Users\Dell\Downloads\WhatsApp Image 2022-11-25 at 4.37.49 PM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1063" y="2936762"/>
            <a:ext cx="2685502" cy="1512693"/>
          </a:xfrm>
          <a:prstGeom prst="rect">
            <a:avLst/>
          </a:prstGeom>
          <a:ln w="38100" cap="sq">
            <a:solidFill>
              <a:schemeClr val="bg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C:\Users\Dell\Downloads\WhatsApp Image 2022-11-25 at 4.38.00 PM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1063" y="1313972"/>
            <a:ext cx="2707488" cy="1525077"/>
          </a:xfrm>
          <a:prstGeom prst="rect">
            <a:avLst/>
          </a:prstGeom>
          <a:ln w="38100" cap="sq">
            <a:solidFill>
              <a:schemeClr val="bg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5" name="Picture 7" descr="C:\Users\Dell\Downloads\WhatsApp Image 2022-11-25 at 4.38.03 PM (1).jpe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3366" y="1295278"/>
            <a:ext cx="2632017" cy="1537579"/>
          </a:xfrm>
          <a:prstGeom prst="rect">
            <a:avLst/>
          </a:prstGeom>
          <a:ln w="38100" cap="sq">
            <a:solidFill>
              <a:schemeClr val="bg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C:\Users\Dell\Downloads\WhatsApp Image 2022-11-25 at 4.42.54 PM.jpe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3366" y="2936762"/>
            <a:ext cx="2632017" cy="1512692"/>
          </a:xfrm>
          <a:prstGeom prst="rect">
            <a:avLst/>
          </a:prstGeom>
          <a:ln w="38100" cap="sq">
            <a:solidFill>
              <a:schemeClr val="bg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8180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4694" y="339502"/>
            <a:ext cx="7596000" cy="572700"/>
          </a:xfrm>
        </p:spPr>
        <p:txBody>
          <a:bodyPr/>
          <a:lstStyle/>
          <a:p>
            <a:r>
              <a:rPr lang="hi-IN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टी०ई०टी० की तैयारी </a:t>
            </a:r>
            <a:endParaRPr lang="en-IN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13314" name="Picture 2" descr="C:\Users\Dell\Downloads\WhatsApp Image 2022-11-25 at 4.47.14 PM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463" y="1059582"/>
            <a:ext cx="3738651" cy="1738114"/>
          </a:xfrm>
          <a:prstGeom prst="rect">
            <a:avLst/>
          </a:prstGeom>
          <a:ln w="38100" cap="sq">
            <a:solidFill>
              <a:schemeClr val="bg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Dell\Downloads\WhatsApp Image 2022-11-25 at 4.47.15 PM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719" y="1077401"/>
            <a:ext cx="3807949" cy="1786807"/>
          </a:xfrm>
          <a:prstGeom prst="rect">
            <a:avLst/>
          </a:prstGeom>
          <a:ln w="38100" cap="sq">
            <a:solidFill>
              <a:schemeClr val="bg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 descr="C:\Users\Dell\Downloads\WhatsApp Image 2022-11-25 at 1.32.57 PM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719" y="3013719"/>
            <a:ext cx="3807951" cy="1640773"/>
          </a:xfrm>
          <a:prstGeom prst="rect">
            <a:avLst/>
          </a:prstGeom>
          <a:ln w="38100" cap="sq">
            <a:solidFill>
              <a:schemeClr val="bg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C:\Users\Dell\Downloads\WhatsApp Image 2022-11-25 at 12.55.35 PM.jpe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98"/>
          <a:stretch/>
        </p:blipFill>
        <p:spPr bwMode="auto">
          <a:xfrm>
            <a:off x="703765" y="3013720"/>
            <a:ext cx="3735349" cy="1640772"/>
          </a:xfrm>
          <a:prstGeom prst="rect">
            <a:avLst/>
          </a:prstGeom>
          <a:ln w="38100" cap="sq">
            <a:solidFill>
              <a:schemeClr val="bg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2139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584" y="339502"/>
            <a:ext cx="7596000" cy="572700"/>
          </a:xfrm>
        </p:spPr>
        <p:txBody>
          <a:bodyPr/>
          <a:lstStyle/>
          <a:p>
            <a:r>
              <a:rPr lang="hi-IN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शिक्षकों का योग अभ्यास प्रतियोगिता </a:t>
            </a:r>
            <a:endParaRPr lang="en-IN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14338" name="Picture 2" descr="C:\Users\Dell\Downloads\PPT\WhatsApp Image 2022-11-24 at 14.08.25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4" r="10028"/>
          <a:stretch/>
        </p:blipFill>
        <p:spPr bwMode="auto">
          <a:xfrm>
            <a:off x="419766" y="3143012"/>
            <a:ext cx="4032448" cy="1682033"/>
          </a:xfrm>
          <a:prstGeom prst="rect">
            <a:avLst/>
          </a:prstGeom>
          <a:ln w="38100" cap="sq">
            <a:solidFill>
              <a:schemeClr val="bg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Dell\Downloads\PPT\WhatsApp Image 2022-11-24 at 14.08.26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66" y="1131589"/>
            <a:ext cx="4032448" cy="1884216"/>
          </a:xfrm>
          <a:prstGeom prst="rect">
            <a:avLst/>
          </a:prstGeom>
          <a:ln w="38100" cap="sq">
            <a:solidFill>
              <a:schemeClr val="bg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C:\Users\Dell\Downloads\PPT\WhatsApp Image 2022-11-24 at 14.08.23.jpe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4"/>
          <a:stretch/>
        </p:blipFill>
        <p:spPr bwMode="auto">
          <a:xfrm>
            <a:off x="4716016" y="1107067"/>
            <a:ext cx="3816424" cy="1908737"/>
          </a:xfrm>
          <a:prstGeom prst="rect">
            <a:avLst/>
          </a:prstGeom>
          <a:ln w="38100" cap="sq">
            <a:solidFill>
              <a:schemeClr val="bg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5" descr="C:\Users\Dell\Downloads\PPT\WhatsApp Image 2022-11-24 at 14.08.20.jpe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29"/>
          <a:stretch/>
        </p:blipFill>
        <p:spPr bwMode="auto">
          <a:xfrm>
            <a:off x="4699263" y="3143012"/>
            <a:ext cx="3849929" cy="1682033"/>
          </a:xfrm>
          <a:prstGeom prst="rect">
            <a:avLst/>
          </a:prstGeom>
          <a:ln w="38100" cap="sq">
            <a:solidFill>
              <a:schemeClr val="bg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7144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339502"/>
            <a:ext cx="7596000" cy="572700"/>
          </a:xfrm>
        </p:spPr>
        <p:txBody>
          <a:bodyPr/>
          <a:lstStyle/>
          <a:p>
            <a:r>
              <a:rPr lang="hi-IN" b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डायट </a:t>
            </a:r>
            <a:r>
              <a:rPr lang="hi-IN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में खेल अभ्यास </a:t>
            </a:r>
            <a:endParaRPr lang="en-IN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15362" name="Picture 2" descr="C:\Users\Dell\Downloads\PPT\WhatsApp Image 2022-11-24 at 14.04.46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539" y="987574"/>
            <a:ext cx="4032447" cy="1728192"/>
          </a:xfrm>
          <a:prstGeom prst="rect">
            <a:avLst/>
          </a:prstGeom>
          <a:ln w="38100" cap="sq">
            <a:solidFill>
              <a:schemeClr val="bg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Dell\Downloads\PPT\WhatsApp Image 2022-11-24 at 14.04.44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556" y="987574"/>
            <a:ext cx="3910333" cy="1731182"/>
          </a:xfrm>
          <a:prstGeom prst="rect">
            <a:avLst/>
          </a:prstGeom>
          <a:ln w="38100" cap="sq">
            <a:solidFill>
              <a:schemeClr val="bg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C:\Users\Dell\Downloads\PPT\WhatsApp Image 2022-11-24 at 14.04.39 (1)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539" y="2793892"/>
            <a:ext cx="4032447" cy="1889732"/>
          </a:xfrm>
          <a:prstGeom prst="rect">
            <a:avLst/>
          </a:prstGeom>
          <a:ln w="38100" cap="sq">
            <a:solidFill>
              <a:schemeClr val="bg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5" descr="C:\Users\Dell\Downloads\PPT\WhatsApp Image 2022-11-24 at 14.04.37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556" y="2793892"/>
            <a:ext cx="3933881" cy="1883614"/>
          </a:xfrm>
          <a:prstGeom prst="rect">
            <a:avLst/>
          </a:prstGeom>
          <a:ln w="38100" cap="sq">
            <a:solidFill>
              <a:schemeClr val="bg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7812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theme/theme1.xml><?xml version="1.0" encoding="utf-8"?>
<a:theme xmlns:a="http://schemas.openxmlformats.org/drawingml/2006/main" name="Daily Activities for Online Lessons by Slidesgo">
  <a:themeElements>
    <a:clrScheme name="Simple Light">
      <a:dk1>
        <a:srgbClr val="434343"/>
      </a:dk1>
      <a:lt1>
        <a:srgbClr val="FFFFFF"/>
      </a:lt1>
      <a:dk2>
        <a:srgbClr val="FAB32E"/>
      </a:dk2>
      <a:lt2>
        <a:srgbClr val="FFFFFF"/>
      </a:lt2>
      <a:accent1>
        <a:srgbClr val="E562A0"/>
      </a:accent1>
      <a:accent2>
        <a:srgbClr val="EEBDD6"/>
      </a:accent2>
      <a:accent3>
        <a:srgbClr val="5ABEC0"/>
      </a:accent3>
      <a:accent4>
        <a:srgbClr val="BBE2E2"/>
      </a:accent4>
      <a:accent5>
        <a:srgbClr val="885BA2"/>
      </a:accent5>
      <a:accent6>
        <a:srgbClr val="C0B0CC"/>
      </a:accent6>
      <a:hlink>
        <a:srgbClr val="885BA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Simple Light">
    <a:dk1>
      <a:srgbClr val="434343"/>
    </a:dk1>
    <a:lt1>
      <a:srgbClr val="FFFFFF"/>
    </a:lt1>
    <a:dk2>
      <a:srgbClr val="FAB32E"/>
    </a:dk2>
    <a:lt2>
      <a:srgbClr val="FFFFFF"/>
    </a:lt2>
    <a:accent1>
      <a:srgbClr val="E562A0"/>
    </a:accent1>
    <a:accent2>
      <a:srgbClr val="EEBDD6"/>
    </a:accent2>
    <a:accent3>
      <a:srgbClr val="5ABEC0"/>
    </a:accent3>
    <a:accent4>
      <a:srgbClr val="BBE2E2"/>
    </a:accent4>
    <a:accent5>
      <a:srgbClr val="885BA2"/>
    </a:accent5>
    <a:accent6>
      <a:srgbClr val="C0B0CC"/>
    </a:accent6>
    <a:hlink>
      <a:srgbClr val="885BA2"/>
    </a:hlink>
    <a:folHlink>
      <a:srgbClr val="0097A7"/>
    </a:folHlink>
  </a:clrScheme>
</a:themeOverride>
</file>

<file path=ppt/theme/themeOverride2.xml><?xml version="1.0" encoding="utf-8"?>
<a:themeOverride xmlns:a="http://schemas.openxmlformats.org/drawingml/2006/main">
  <a:clrScheme name="Simple Light">
    <a:dk1>
      <a:srgbClr val="434343"/>
    </a:dk1>
    <a:lt1>
      <a:srgbClr val="FFFFFF"/>
    </a:lt1>
    <a:dk2>
      <a:srgbClr val="FAB32E"/>
    </a:dk2>
    <a:lt2>
      <a:srgbClr val="FFFFFF"/>
    </a:lt2>
    <a:accent1>
      <a:srgbClr val="E562A0"/>
    </a:accent1>
    <a:accent2>
      <a:srgbClr val="EEBDD6"/>
    </a:accent2>
    <a:accent3>
      <a:srgbClr val="5ABEC0"/>
    </a:accent3>
    <a:accent4>
      <a:srgbClr val="BBE2E2"/>
    </a:accent4>
    <a:accent5>
      <a:srgbClr val="885BA2"/>
    </a:accent5>
    <a:accent6>
      <a:srgbClr val="C0B0CC"/>
    </a:accent6>
    <a:hlink>
      <a:srgbClr val="885BA2"/>
    </a:hlink>
    <a:folHlink>
      <a:srgbClr val="0097A7"/>
    </a:folHlink>
  </a:clrScheme>
</a:themeOverride>
</file>

<file path=ppt/theme/themeOverride3.xml><?xml version="1.0" encoding="utf-8"?>
<a:themeOverride xmlns:a="http://schemas.openxmlformats.org/drawingml/2006/main">
  <a:clrScheme name="Simple Light">
    <a:dk1>
      <a:srgbClr val="434343"/>
    </a:dk1>
    <a:lt1>
      <a:srgbClr val="FFFFFF"/>
    </a:lt1>
    <a:dk2>
      <a:srgbClr val="FAB32E"/>
    </a:dk2>
    <a:lt2>
      <a:srgbClr val="FFFFFF"/>
    </a:lt2>
    <a:accent1>
      <a:srgbClr val="E562A0"/>
    </a:accent1>
    <a:accent2>
      <a:srgbClr val="EEBDD6"/>
    </a:accent2>
    <a:accent3>
      <a:srgbClr val="5ABEC0"/>
    </a:accent3>
    <a:accent4>
      <a:srgbClr val="BBE2E2"/>
    </a:accent4>
    <a:accent5>
      <a:srgbClr val="885BA2"/>
    </a:accent5>
    <a:accent6>
      <a:srgbClr val="C0B0CC"/>
    </a:accent6>
    <a:hlink>
      <a:srgbClr val="885BA2"/>
    </a:hlink>
    <a:folHlink>
      <a:srgbClr val="0097A7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469</TotalTime>
  <Words>102</Words>
  <Application>Microsoft Office PowerPoint</Application>
  <PresentationFormat>On-screen Show (16:9)</PresentationFormat>
  <Paragraphs>23</Paragraphs>
  <Slides>20</Slides>
  <Notes>6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Daily Activities for Online Lessons by Slidesgo</vt:lpstr>
      <vt:lpstr>प्रस्तुतकर्ता- उप शिक्षा निदेशक/प्राचार्य जिला शिक्षा एवं प्रशिक्षण संस्थान, जौनपुर।</vt:lpstr>
      <vt:lpstr>पठन पाठन से पूर्व प्रशिक्षुओं द्वारा  प्रार्थना</vt:lpstr>
      <vt:lpstr>शपथ एवं योगाभ्यास </vt:lpstr>
      <vt:lpstr>PowerPoint Presentation</vt:lpstr>
      <vt:lpstr>पठन-पाठन (डी०एल० एड०)</vt:lpstr>
      <vt:lpstr>यूनिट टेस्ट </vt:lpstr>
      <vt:lpstr>टी०ई०टी० की तैयारी </vt:lpstr>
      <vt:lpstr>शिक्षकों का योग अभ्यास प्रतियोगिता </vt:lpstr>
      <vt:lpstr>डायट में खेल अभ्यास </vt:lpstr>
      <vt:lpstr>डायट स्तर पर निपुण भारत शिक्षक प्रशिक्षण</vt:lpstr>
      <vt:lpstr>डायट स्तर पर टी0एल0एम0 निर्माण शिक्षक प्रशिक्षण</vt:lpstr>
      <vt:lpstr>मेरा संस्थान स्वच्छ संस्थान</vt:lpstr>
      <vt:lpstr>बेसिक शिक्षा विभाग में नवाचार </vt:lpstr>
      <vt:lpstr>स्कूलों का निरीक्षण </vt:lpstr>
      <vt:lpstr>बी0आर0सी0 पर प्रधानाध्यापकों की बैठक</vt:lpstr>
      <vt:lpstr>डायट मेन्टर्स द्वारा अनुश्रवण एवं शिक्षण</vt:lpstr>
      <vt:lpstr>डी0एल0एड0 प्रशिक्षुओं द्वारा स्कूलों में निपुण लक्ष्य स्पॉट  एसेसमेंन्ट</vt:lpstr>
      <vt:lpstr>निपुण लक्ष्य आधारित स्पॉट असेसमेंट परिणाम </vt:lpstr>
      <vt:lpstr>BEO/ARP/SRG की मासिक समीक्षा बैठक</vt:lpstr>
      <vt:lpstr>धन्यवाद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izLrqrdrkZ mi f”k{kk funs”kd]</dc:title>
  <dc:creator>Dell</dc:creator>
  <cp:lastModifiedBy>Dell</cp:lastModifiedBy>
  <cp:revision>48</cp:revision>
  <dcterms:modified xsi:type="dcterms:W3CDTF">2022-11-26T08:37:11Z</dcterms:modified>
</cp:coreProperties>
</file>